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50" r:id="rId3"/>
    <p:sldId id="351" r:id="rId4"/>
    <p:sldId id="352" r:id="rId5"/>
    <p:sldId id="353" r:id="rId6"/>
    <p:sldId id="358" r:id="rId7"/>
    <p:sldId id="359" r:id="rId8"/>
    <p:sldId id="360" r:id="rId9"/>
    <p:sldId id="37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9" r:id="rId18"/>
    <p:sldId id="36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695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121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53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ture.com/articles/s41562-017-0189-z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polopoly_fs/1.18517!/menu/main/topColumns/topLeftColumn/pdf/526182a.pdf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polopoly_fs/1.18517!/menu/main/topColumns/topLeftColumn/pdf/526182a.pdf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ture.com/news/statistics-p-values-are-just-the-tip-of-the-iceberg-1.17412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www.nature.com/news/reproducibility-1.1755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42QuXLucH3Q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hyperlink" Target="https://www.nature.com/news/scientific-method-statistical-errors-1.1470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vox.com/platform/amp/science-and-health/2017/7/31/16021654/p-values-statistical-significance-redefine-0005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hyperlink" Target="https://aeon.co/essays/it-s-time-for-science-to-abandon-the-term-statistically-significan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nature.com/articles/d41586-019-00857-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63298" y="1905506"/>
            <a:ext cx="906543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Hypothesis testing for proportions</a:t>
            </a: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P-values, what’s the problem?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96861" y="865667"/>
            <a:ext cx="5014800" cy="5691790"/>
            <a:chOff x="6819809" y="716431"/>
            <a:chExt cx="5014800" cy="5691790"/>
          </a:xfrm>
        </p:grpSpPr>
        <p:sp>
          <p:nvSpPr>
            <p:cNvPr id="13" name="직사각형 12"/>
            <p:cNvSpPr/>
            <p:nvPr/>
          </p:nvSpPr>
          <p:spPr>
            <a:xfrm>
              <a:off x="6981791" y="5885001"/>
              <a:ext cx="46442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  <a:hlinkClick r:id="rId6"/>
                </a:rPr>
                <a:t>https://www.nature.com/articles/s41562-017-0189-z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endParaRPr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9809" y="716431"/>
              <a:ext cx="5014800" cy="500096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7FE1D1-5C54-2A49-8999-53EEE94CDA6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BD315D-8162-9241-9242-6DF76F91698D}"/>
              </a:ext>
            </a:extLst>
          </p:cNvPr>
          <p:cNvSpPr/>
          <p:nvPr/>
        </p:nvSpPr>
        <p:spPr>
          <a:xfrm>
            <a:off x="216491" y="222608"/>
            <a:ext cx="5386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Recent discussions about p-values</a:t>
            </a:r>
          </a:p>
        </p:txBody>
      </p:sp>
    </p:spTree>
    <p:extLst>
      <p:ext uri="{BB962C8B-B14F-4D97-AF65-F5344CB8AC3E}">
        <p14:creationId xmlns:p14="http://schemas.microsoft.com/office/powerpoint/2010/main" val="37798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134" y="768623"/>
            <a:ext cx="9296062" cy="541757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16491" y="222608"/>
            <a:ext cx="60184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“Small P value can make a hypothesis more plausible,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but the difference may not be dramatic.”</a:t>
            </a:r>
            <a:endParaRPr lang="ko-KR" altLang="en-US" sz="20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D23FD8-613B-7740-B359-5027EF354EC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76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6491" y="222608"/>
            <a:ext cx="4615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“How much of an effect is there?”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73" y="957522"/>
            <a:ext cx="3598024" cy="55408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31388" y="1218779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Study of more than 19,000 people 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Those who meet their spouses online are less likely to divorce (</a:t>
            </a:r>
            <a:r>
              <a:rPr lang="en-US" altLang="ko-KR" sz="2000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 &lt; 0.002) and more likely to have high marital satisfaction (</a:t>
            </a:r>
            <a:r>
              <a:rPr lang="en-US" altLang="ko-KR" sz="2000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 &lt; 0.001) than those who meet offline.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The divorce rate from 7.67% down to 5.96%; Happiness score from 5.48 to 5.64 on a 7-point scale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Seravek Light" charset="0"/>
                <a:ea typeface="Seravek Light" charset="0"/>
                <a:cs typeface="Seravek Light" charset="0"/>
              </a:rPr>
              <a:t>“Seductive certainty of significance”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6BD68E-099E-1B41-A782-ED211717C84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4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1732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“P-hacking”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718" y="1971005"/>
            <a:ext cx="2736850" cy="13398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44686" y="482728"/>
            <a:ext cx="9592895" cy="6036213"/>
            <a:chOff x="844686" y="482728"/>
            <a:chExt cx="9592895" cy="60362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0134" y="482728"/>
              <a:ext cx="5607447" cy="6036213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44686" y="5345565"/>
              <a:ext cx="380350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https://www.nature.com/polopoly_fs/1.18517!/menu/main/topColumns/topLeftColumn/pdf/526182a.pdf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endParaRPr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751539-2F6E-134B-9CBB-60BC9C908DC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134" y="482728"/>
            <a:ext cx="5607447" cy="603621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6491" y="222608"/>
            <a:ext cx="1732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“P-hacking”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18" y="1971005"/>
            <a:ext cx="2736850" cy="13398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44686" y="5345565"/>
            <a:ext cx="38035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https://www.nature.com/polopoly_fs/1.18517!/menu/main/topColumns/topLeftColumn/pdf/526182a.pdf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4726" y="905180"/>
            <a:ext cx="5255951" cy="61402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F4EC90-48D4-6946-9642-D22DC3E5248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1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370" y="-10886"/>
            <a:ext cx="2669860" cy="696152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9202" y="302321"/>
            <a:ext cx="7827243" cy="6077064"/>
            <a:chOff x="69202" y="302321"/>
            <a:chExt cx="7827243" cy="60770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8260" y="302321"/>
              <a:ext cx="5658185" cy="60770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9202" y="5070278"/>
              <a:ext cx="215324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http://www.nature.com/news/statistics-p-values-are-just-the-tip-of-the-iceberg-1.17412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endParaRPr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6E89CD-F85A-CD47-A0E7-EBE1588E5B6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241" y="222608"/>
            <a:ext cx="6160955" cy="79987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0016" y="3370774"/>
            <a:ext cx="4211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http://www.nature.com/news/reproducibility-1.17552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6491" y="222608"/>
            <a:ext cx="38619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Special section in </a:t>
            </a:r>
            <a:r>
              <a:rPr lang="en-US" altLang="ko-KR" sz="2400" i="1" dirty="0">
                <a:latin typeface="Seravek" charset="0"/>
                <a:ea typeface="Seravek" charset="0"/>
                <a:cs typeface="Seravek" charset="0"/>
              </a:rPr>
              <a:t>Nature</a:t>
            </a:r>
          </a:p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on “irreproducible research”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D94B80-FBBB-8A43-936A-A1B2F541AE0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0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5896" y="3417248"/>
            <a:ext cx="47788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https://www.youtube.com/watch?v=42QuXLucH3Q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537" y="1226453"/>
            <a:ext cx="10196926" cy="1845597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16491" y="222608"/>
            <a:ext cx="4498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Good </a:t>
            </a:r>
            <a:r>
              <a:rPr lang="en-US" altLang="ko-KR" sz="2400" dirty="0" err="1">
                <a:latin typeface="Seravek" charset="0"/>
                <a:ea typeface="Seravek" charset="0"/>
                <a:cs typeface="Seravek" charset="0"/>
              </a:rPr>
              <a:t>Youtube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 video on this topic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F998F9-6DA3-5D44-8E64-72FE1CDC705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9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5" y="879451"/>
            <a:ext cx="918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20: Testing Hypotheses About Proportions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Hypothesis testing: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logic of jury trial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P-value: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probability of seeing the observed data given that the null hypothesis is true.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is for decision-making, but it should not be blinded. It’s context-dependent.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Many issues related to P-values: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“Small P value can make a hypothesis more plausible, but the difference may not be dramatic.”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Problems in misuses of P-value are just the tip of the iceberg.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not fool ourselves!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307BCE-4D3E-A948-A2E6-D51E7E478963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5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9189924" cy="3846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19: Confidence Interval for Proportions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Standard error: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standard deviation of a sampling distribution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standard error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for a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1.96 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General form: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Margin of Error (ME)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Critical value,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=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number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SEs (e.g.,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in 2SEs) </a:t>
                </a: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Every confidence interval is a balance between certainty and precision.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You can choose your sample size based on confidence interval.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9189924" cy="3846374"/>
              </a:xfrm>
              <a:prstGeom prst="rect">
                <a:avLst/>
              </a:prstGeom>
              <a:blipFill rotWithShape="0">
                <a:blip r:embed="rId7"/>
                <a:stretch>
                  <a:fillRect l="-531" b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4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036056" y="4165362"/>
            <a:ext cx="6117799" cy="2323692"/>
            <a:chOff x="5912741" y="4087014"/>
            <a:chExt cx="6117799" cy="2323692"/>
          </a:xfrm>
        </p:grpSpPr>
        <p:grpSp>
          <p:nvGrpSpPr>
            <p:cNvPr id="11" name="그룹 10"/>
            <p:cNvGrpSpPr/>
            <p:nvPr/>
          </p:nvGrpSpPr>
          <p:grpSpPr>
            <a:xfrm>
              <a:off x="5912741" y="4087014"/>
              <a:ext cx="6117799" cy="1831465"/>
              <a:chOff x="4433977" y="3742072"/>
              <a:chExt cx="6117799" cy="183146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/>
              <a:srcRect b="14565"/>
              <a:stretch/>
            </p:blipFill>
            <p:spPr>
              <a:xfrm>
                <a:off x="4433977" y="3742072"/>
                <a:ext cx="5759581" cy="183146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8600428" y="3808893"/>
                <a:ext cx="1951348" cy="1005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8429642" y="5877720"/>
              <a:ext cx="6190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  <a:endParaRPr lang="ko-KR" altLang="en-US" sz="14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155498" y="5887486"/>
              <a:ext cx="8225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</a:p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+0.033</a:t>
              </a:r>
              <a:endParaRPr lang="ko-KR" altLang="en-US" sz="14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977358" y="5877720"/>
              <a:ext cx="8225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</a:p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+0.066</a:t>
              </a:r>
              <a:endParaRPr lang="ko-KR" altLang="en-US" sz="14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0882" y="5887486"/>
              <a:ext cx="8225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</a:p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-0.033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17586" y="5880317"/>
              <a:ext cx="8225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</a:p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-0.066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72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Hypotheses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텍스트 상자 98"/>
              <p:cNvSpPr txBox="1"/>
              <p:nvPr/>
            </p:nvSpPr>
            <p:spPr>
              <a:xfrm>
                <a:off x="881137" y="861527"/>
                <a:ext cx="10433307" cy="5284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Hypothesis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questions like, has the Facebook users who update their status daily increased since last month?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altLang="ko-KR" b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Null hypothesis: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null because it assumes no changes, thus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30.8%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Alternative hypothesis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&gt; 30.8%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observed a new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from 200 respondents.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Based on the null hypothesis,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0.308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×0.692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200</m:t>
                            </m:r>
                          </m:den>
                        </m:f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0.033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the observed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36.2%</a:t>
                </a: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𝑧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0.362−0.308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0.033</m:t>
                        </m:r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=1.6364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0.0509 (one-tail)</a:t>
                </a:r>
              </a:p>
            </p:txBody>
          </p:sp>
        </mc:Choice>
        <mc:Fallback xmlns="">
          <p:sp>
            <p:nvSpPr>
              <p:cNvPr id="99" name="텍스트 상자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861527"/>
                <a:ext cx="10433307" cy="5284267"/>
              </a:xfrm>
              <a:prstGeom prst="rect">
                <a:avLst/>
              </a:prstGeom>
              <a:blipFill rotWithShape="0">
                <a:blip r:embed="rId4"/>
                <a:stretch>
                  <a:fillRect l="-409" b="-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자유형 24"/>
          <p:cNvSpPr/>
          <p:nvPr/>
        </p:nvSpPr>
        <p:spPr>
          <a:xfrm>
            <a:off x="10293178" y="5622324"/>
            <a:ext cx="710514" cy="271849"/>
          </a:xfrm>
          <a:custGeom>
            <a:avLst/>
            <a:gdLst>
              <a:gd name="connsiteX0" fmla="*/ 6179 w 710514"/>
              <a:gd name="connsiteY0" fmla="*/ 0 h 271849"/>
              <a:gd name="connsiteX1" fmla="*/ 117390 w 710514"/>
              <a:gd name="connsiteY1" fmla="*/ 80319 h 271849"/>
              <a:gd name="connsiteX2" fmla="*/ 271849 w 710514"/>
              <a:gd name="connsiteY2" fmla="*/ 148281 h 271849"/>
              <a:gd name="connsiteX3" fmla="*/ 426308 w 710514"/>
              <a:gd name="connsiteY3" fmla="*/ 210065 h 271849"/>
              <a:gd name="connsiteX4" fmla="*/ 617838 w 710514"/>
              <a:gd name="connsiteY4" fmla="*/ 259492 h 271849"/>
              <a:gd name="connsiteX5" fmla="*/ 710514 w 710514"/>
              <a:gd name="connsiteY5" fmla="*/ 265671 h 271849"/>
              <a:gd name="connsiteX6" fmla="*/ 0 w 710514"/>
              <a:gd name="connsiteY6" fmla="*/ 271849 h 271849"/>
              <a:gd name="connsiteX7" fmla="*/ 6179 w 710514"/>
              <a:gd name="connsiteY7" fmla="*/ 0 h 27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0514" h="271849">
                <a:moveTo>
                  <a:pt x="6179" y="0"/>
                </a:moveTo>
                <a:lnTo>
                  <a:pt x="117390" y="80319"/>
                </a:lnTo>
                <a:lnTo>
                  <a:pt x="271849" y="148281"/>
                </a:lnTo>
                <a:lnTo>
                  <a:pt x="426308" y="210065"/>
                </a:lnTo>
                <a:lnTo>
                  <a:pt x="617838" y="259492"/>
                </a:lnTo>
                <a:lnTo>
                  <a:pt x="710514" y="265671"/>
                </a:lnTo>
                <a:lnTo>
                  <a:pt x="0" y="271849"/>
                </a:lnTo>
                <a:lnTo>
                  <a:pt x="61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0003969" y="4617813"/>
            <a:ext cx="822516" cy="1270520"/>
            <a:chOff x="10003969" y="4617813"/>
            <a:chExt cx="822516" cy="1270520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10281542" y="4973933"/>
              <a:ext cx="0" cy="91440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10003969" y="4617813"/>
              <a:ext cx="822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0.362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511931" y="5181116"/>
            <a:ext cx="1130438" cy="672018"/>
            <a:chOff x="10511931" y="5181116"/>
            <a:chExt cx="1130438" cy="672018"/>
          </a:xfrm>
        </p:grpSpPr>
        <p:sp>
          <p:nvSpPr>
            <p:cNvPr id="26" name="직사각형 25"/>
            <p:cNvSpPr/>
            <p:nvPr/>
          </p:nvSpPr>
          <p:spPr>
            <a:xfrm>
              <a:off x="10511931" y="5181116"/>
              <a:ext cx="11304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i="1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lang="en-US" altLang="ko-KR" sz="1600" b="1">
                  <a:latin typeface="Seravek Light" charset="0"/>
                  <a:ea typeface="Seravek Light" charset="0"/>
                  <a:cs typeface="Seravek Light" charset="0"/>
                </a:rPr>
                <a:t> = 0.0509</a:t>
              </a:r>
              <a:endParaRPr lang="ko-KR" altLang="en-US" sz="1600" b="1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10648435" y="5488848"/>
              <a:ext cx="178050" cy="364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uiExpand="1" build="p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108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Trial as a “Null Hypothesis Statistical Test” (NHST)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81137" y="1149203"/>
            <a:ext cx="1075948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marR="0" lvl="0" indent="-3143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the logic of jury trials.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null hypothesis is that the defendant is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innocent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Judge the evidence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Juries ask “Could these evidence plausibly have happened by chance if the defendant were in fact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innocent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?”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Make a decision</a:t>
            </a:r>
          </a:p>
          <a:p>
            <a:pPr marL="314325" indent="-314325" latinLnBrk="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hypothesis testing: 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quantify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“how surprising the evidence would be if the null hypothesis were true.”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3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62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P-values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66513" y="745828"/>
            <a:ext cx="107594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marR="0" lvl="0" indent="-3143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“Are the data surprising given the null hypothesis?”</a:t>
            </a:r>
          </a:p>
          <a:p>
            <a:pPr marL="314325" marR="0" lvl="0" indent="-3143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probability of seeing the observed data given that the null hypothesis is true: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P-value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is small enough: “we are very surprised”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is high: no surprise, no reason to reject the null hypothesis.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BUT we haven’t proven that the null hypothesis is true. What we can say is that it doesn’t appear to be false. 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Formally, we can say: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“Fail to reject”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null hypothesis.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endParaRPr lang="en-US" altLang="ko-KR" sz="105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Same in a trial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innocent defendant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we fail to reject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the most we can say is the defendant is “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not guilty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”, rather than the defendant is “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innocent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”. 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would happen we do the opposite? I.e.,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“the defendant is guilty”, then need to prove the defendant is innocent?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59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Two-sided, one-sided alternative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66511" y="1267758"/>
            <a:ext cx="10759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</a:t>
            </a:r>
            <a:r>
              <a:rPr lang="en-US" altLang="ko-KR" b="1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30.8%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tabLst>
                <a:tab pos="346075" algn="l"/>
              </a:tabLst>
              <a:defRPr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</a:t>
            </a:r>
            <a:r>
              <a:rPr lang="en-US" altLang="ko-KR" b="1" baseline="-25000" dirty="0">
                <a:latin typeface="Seravek Light" charset="0"/>
                <a:ea typeface="Seravek Light" charset="0"/>
                <a:cs typeface="Seravek Light" charset="0"/>
              </a:rPr>
              <a:t>A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(or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1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):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&gt; 30.8%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One-sided alternative (one-tailed)</a:t>
            </a:r>
          </a:p>
          <a:p>
            <a:pPr marL="314325" marR="0" lvl="0" indent="-3143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10689" y="722300"/>
            <a:ext cx="6117799" cy="2323692"/>
            <a:chOff x="4710689" y="783944"/>
            <a:chExt cx="6117799" cy="2323692"/>
          </a:xfrm>
        </p:grpSpPr>
        <p:grpSp>
          <p:nvGrpSpPr>
            <p:cNvPr id="13" name="그룹 12"/>
            <p:cNvGrpSpPr/>
            <p:nvPr/>
          </p:nvGrpSpPr>
          <p:grpSpPr>
            <a:xfrm>
              <a:off x="4710689" y="783944"/>
              <a:ext cx="6117799" cy="2323692"/>
              <a:chOff x="5912741" y="4087014"/>
              <a:chExt cx="6117799" cy="2323692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912741" y="4087014"/>
                <a:ext cx="6117799" cy="1831465"/>
                <a:chOff x="4433977" y="3742072"/>
                <a:chExt cx="6117799" cy="1831465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14565"/>
                <a:stretch/>
              </p:blipFill>
              <p:spPr>
                <a:xfrm>
                  <a:off x="4433977" y="3742072"/>
                  <a:ext cx="5759581" cy="1831465"/>
                </a:xfrm>
                <a:prstGeom prst="rect">
                  <a:avLst/>
                </a:prstGeom>
              </p:spPr>
            </p:pic>
            <p:sp>
              <p:nvSpPr>
                <p:cNvPr id="21" name="직사각형 20"/>
                <p:cNvSpPr/>
                <p:nvPr/>
              </p:nvSpPr>
              <p:spPr>
                <a:xfrm>
                  <a:off x="8600428" y="3808893"/>
                  <a:ext cx="1951348" cy="1005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" name="직사각형 14"/>
              <p:cNvSpPr/>
              <p:nvPr/>
            </p:nvSpPr>
            <p:spPr>
              <a:xfrm>
                <a:off x="8429642" y="5877720"/>
                <a:ext cx="6190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  <a:endParaRPr lang="ko-KR" altLang="en-US" sz="1400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9155498" y="5887486"/>
                <a:ext cx="8225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</a:p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+0.033</a:t>
                </a:r>
                <a:endParaRPr lang="ko-KR" altLang="en-US" sz="1400" dirty="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9977358" y="5877720"/>
                <a:ext cx="8225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</a:p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+0.066</a:t>
                </a:r>
                <a:endParaRPr lang="ko-KR" altLang="en-US" sz="1400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610882" y="5887486"/>
                <a:ext cx="8225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</a:p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-0.033</a:t>
                </a:r>
                <a:endParaRPr lang="ko-KR" altLang="en-US" sz="1400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817586" y="5880317"/>
                <a:ext cx="8225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</a:p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-0.066</a:t>
                </a:r>
                <a:endParaRPr lang="ko-KR" altLang="en-US" sz="1400" dirty="0"/>
              </a:p>
            </p:txBody>
          </p:sp>
        </p:grpSp>
        <p:sp>
          <p:nvSpPr>
            <p:cNvPr id="22" name="자유형 21"/>
            <p:cNvSpPr/>
            <p:nvPr/>
          </p:nvSpPr>
          <p:spPr>
            <a:xfrm>
              <a:off x="8967811" y="2240906"/>
              <a:ext cx="710514" cy="271849"/>
            </a:xfrm>
            <a:custGeom>
              <a:avLst/>
              <a:gdLst>
                <a:gd name="connsiteX0" fmla="*/ 6179 w 710514"/>
                <a:gd name="connsiteY0" fmla="*/ 0 h 271849"/>
                <a:gd name="connsiteX1" fmla="*/ 117390 w 710514"/>
                <a:gd name="connsiteY1" fmla="*/ 80319 h 271849"/>
                <a:gd name="connsiteX2" fmla="*/ 271849 w 710514"/>
                <a:gd name="connsiteY2" fmla="*/ 148281 h 271849"/>
                <a:gd name="connsiteX3" fmla="*/ 426308 w 710514"/>
                <a:gd name="connsiteY3" fmla="*/ 210065 h 271849"/>
                <a:gd name="connsiteX4" fmla="*/ 617838 w 710514"/>
                <a:gd name="connsiteY4" fmla="*/ 259492 h 271849"/>
                <a:gd name="connsiteX5" fmla="*/ 710514 w 710514"/>
                <a:gd name="connsiteY5" fmla="*/ 265671 h 271849"/>
                <a:gd name="connsiteX6" fmla="*/ 0 w 710514"/>
                <a:gd name="connsiteY6" fmla="*/ 271849 h 271849"/>
                <a:gd name="connsiteX7" fmla="*/ 6179 w 710514"/>
                <a:gd name="connsiteY7" fmla="*/ 0 h 27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0514" h="271849">
                  <a:moveTo>
                    <a:pt x="6179" y="0"/>
                  </a:moveTo>
                  <a:lnTo>
                    <a:pt x="117390" y="80319"/>
                  </a:lnTo>
                  <a:lnTo>
                    <a:pt x="271849" y="148281"/>
                  </a:lnTo>
                  <a:lnTo>
                    <a:pt x="426308" y="210065"/>
                  </a:lnTo>
                  <a:lnTo>
                    <a:pt x="617838" y="259492"/>
                  </a:lnTo>
                  <a:lnTo>
                    <a:pt x="710514" y="265671"/>
                  </a:lnTo>
                  <a:lnTo>
                    <a:pt x="0" y="271849"/>
                  </a:lnTo>
                  <a:lnTo>
                    <a:pt x="61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텍스트 상자 28"/>
              <p:cNvSpPr txBox="1"/>
              <p:nvPr/>
            </p:nvSpPr>
            <p:spPr>
              <a:xfrm>
                <a:off x="866510" y="3684532"/>
                <a:ext cx="1075948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="1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30.8%</a:t>
                </a: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="1" baseline="-25000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(or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1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):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30.8%</a:t>
                </a: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Two-sided alternative (two-tailed)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29" name="텍스트 상자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0" y="3684532"/>
                <a:ext cx="10759483" cy="1754326"/>
              </a:xfrm>
              <a:prstGeom prst="rect">
                <a:avLst/>
              </a:prstGeom>
              <a:blipFill rotWithShape="0">
                <a:blip r:embed="rId7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4710689" y="3340375"/>
            <a:ext cx="6117799" cy="2323692"/>
            <a:chOff x="4710689" y="3237635"/>
            <a:chExt cx="6117799" cy="2323692"/>
          </a:xfrm>
        </p:grpSpPr>
        <p:grpSp>
          <p:nvGrpSpPr>
            <p:cNvPr id="30" name="그룹 29"/>
            <p:cNvGrpSpPr/>
            <p:nvPr/>
          </p:nvGrpSpPr>
          <p:grpSpPr>
            <a:xfrm>
              <a:off x="4710689" y="3237635"/>
              <a:ext cx="6117799" cy="2323692"/>
              <a:chOff x="4710689" y="783944"/>
              <a:chExt cx="6117799" cy="2323692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4710689" y="783944"/>
                <a:ext cx="6117799" cy="2323692"/>
                <a:chOff x="5912741" y="4087014"/>
                <a:chExt cx="6117799" cy="2323692"/>
              </a:xfrm>
            </p:grpSpPr>
            <p:grpSp>
              <p:nvGrpSpPr>
                <p:cNvPr id="33" name="그룹 32"/>
                <p:cNvGrpSpPr/>
                <p:nvPr/>
              </p:nvGrpSpPr>
              <p:grpSpPr>
                <a:xfrm>
                  <a:off x="5912741" y="4087014"/>
                  <a:ext cx="6117799" cy="1831465"/>
                  <a:chOff x="4433977" y="3742072"/>
                  <a:chExt cx="6117799" cy="1831465"/>
                </a:xfrm>
              </p:grpSpPr>
              <p:pic>
                <p:nvPicPr>
                  <p:cNvPr id="39" name="그림 38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b="14565"/>
                  <a:stretch/>
                </p:blipFill>
                <p:spPr>
                  <a:xfrm>
                    <a:off x="4433977" y="3742072"/>
                    <a:ext cx="5759581" cy="1831465"/>
                  </a:xfrm>
                  <a:prstGeom prst="rect">
                    <a:avLst/>
                  </a:prstGeom>
                </p:spPr>
              </p:pic>
              <p:sp>
                <p:nvSpPr>
                  <p:cNvPr id="40" name="직사각형 39"/>
                  <p:cNvSpPr/>
                  <p:nvPr/>
                </p:nvSpPr>
                <p:spPr>
                  <a:xfrm>
                    <a:off x="8600428" y="3808893"/>
                    <a:ext cx="1951348" cy="1005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34" name="직사각형 33"/>
                <p:cNvSpPr/>
                <p:nvPr/>
              </p:nvSpPr>
              <p:spPr>
                <a:xfrm>
                  <a:off x="8429642" y="5877720"/>
                  <a:ext cx="61908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  <a:endParaRPr lang="ko-KR" altLang="en-US" sz="1400" dirty="0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9155498" y="5887486"/>
                  <a:ext cx="82251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</a:p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+0.033</a:t>
                  </a:r>
                  <a:endParaRPr lang="ko-KR" altLang="en-US" sz="1400" dirty="0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9977358" y="5877720"/>
                  <a:ext cx="82251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</a:p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+0.066</a:t>
                  </a:r>
                  <a:endParaRPr lang="ko-KR" altLang="en-US" sz="1400" dirty="0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7610882" y="5887486"/>
                  <a:ext cx="82251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</a:p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-0.033</a:t>
                  </a:r>
                  <a:endParaRPr lang="ko-KR" altLang="en-US" sz="1400" dirty="0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6817586" y="5880317"/>
                  <a:ext cx="82251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</a:p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-0.066</a:t>
                  </a:r>
                  <a:endParaRPr lang="ko-KR" altLang="en-US" sz="1400" dirty="0"/>
                </a:p>
              </p:txBody>
            </p:sp>
          </p:grpSp>
          <p:sp>
            <p:nvSpPr>
              <p:cNvPr id="32" name="자유형 31"/>
              <p:cNvSpPr/>
              <p:nvPr/>
            </p:nvSpPr>
            <p:spPr>
              <a:xfrm>
                <a:off x="8967811" y="2240906"/>
                <a:ext cx="710514" cy="271849"/>
              </a:xfrm>
              <a:custGeom>
                <a:avLst/>
                <a:gdLst>
                  <a:gd name="connsiteX0" fmla="*/ 6179 w 710514"/>
                  <a:gd name="connsiteY0" fmla="*/ 0 h 271849"/>
                  <a:gd name="connsiteX1" fmla="*/ 117390 w 710514"/>
                  <a:gd name="connsiteY1" fmla="*/ 80319 h 271849"/>
                  <a:gd name="connsiteX2" fmla="*/ 271849 w 710514"/>
                  <a:gd name="connsiteY2" fmla="*/ 148281 h 271849"/>
                  <a:gd name="connsiteX3" fmla="*/ 426308 w 710514"/>
                  <a:gd name="connsiteY3" fmla="*/ 210065 h 271849"/>
                  <a:gd name="connsiteX4" fmla="*/ 617838 w 710514"/>
                  <a:gd name="connsiteY4" fmla="*/ 259492 h 271849"/>
                  <a:gd name="connsiteX5" fmla="*/ 710514 w 710514"/>
                  <a:gd name="connsiteY5" fmla="*/ 265671 h 271849"/>
                  <a:gd name="connsiteX6" fmla="*/ 0 w 710514"/>
                  <a:gd name="connsiteY6" fmla="*/ 271849 h 271849"/>
                  <a:gd name="connsiteX7" fmla="*/ 6179 w 710514"/>
                  <a:gd name="connsiteY7" fmla="*/ 0 h 271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0514" h="271849">
                    <a:moveTo>
                      <a:pt x="6179" y="0"/>
                    </a:moveTo>
                    <a:lnTo>
                      <a:pt x="117390" y="80319"/>
                    </a:lnTo>
                    <a:lnTo>
                      <a:pt x="271849" y="148281"/>
                    </a:lnTo>
                    <a:lnTo>
                      <a:pt x="426308" y="210065"/>
                    </a:lnTo>
                    <a:lnTo>
                      <a:pt x="617838" y="259492"/>
                    </a:lnTo>
                    <a:lnTo>
                      <a:pt x="710514" y="265671"/>
                    </a:lnTo>
                    <a:lnTo>
                      <a:pt x="0" y="271849"/>
                    </a:lnTo>
                    <a:lnTo>
                      <a:pt x="61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1" name="자유형 40"/>
            <p:cNvSpPr/>
            <p:nvPr/>
          </p:nvSpPr>
          <p:spPr>
            <a:xfrm flipH="1">
              <a:off x="5396721" y="4698875"/>
              <a:ext cx="710514" cy="271849"/>
            </a:xfrm>
            <a:custGeom>
              <a:avLst/>
              <a:gdLst>
                <a:gd name="connsiteX0" fmla="*/ 6179 w 710514"/>
                <a:gd name="connsiteY0" fmla="*/ 0 h 271849"/>
                <a:gd name="connsiteX1" fmla="*/ 117390 w 710514"/>
                <a:gd name="connsiteY1" fmla="*/ 80319 h 271849"/>
                <a:gd name="connsiteX2" fmla="*/ 271849 w 710514"/>
                <a:gd name="connsiteY2" fmla="*/ 148281 h 271849"/>
                <a:gd name="connsiteX3" fmla="*/ 426308 w 710514"/>
                <a:gd name="connsiteY3" fmla="*/ 210065 h 271849"/>
                <a:gd name="connsiteX4" fmla="*/ 617838 w 710514"/>
                <a:gd name="connsiteY4" fmla="*/ 259492 h 271849"/>
                <a:gd name="connsiteX5" fmla="*/ 710514 w 710514"/>
                <a:gd name="connsiteY5" fmla="*/ 265671 h 271849"/>
                <a:gd name="connsiteX6" fmla="*/ 0 w 710514"/>
                <a:gd name="connsiteY6" fmla="*/ 271849 h 271849"/>
                <a:gd name="connsiteX7" fmla="*/ 6179 w 710514"/>
                <a:gd name="connsiteY7" fmla="*/ 0 h 27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0514" h="271849">
                  <a:moveTo>
                    <a:pt x="6179" y="0"/>
                  </a:moveTo>
                  <a:lnTo>
                    <a:pt x="117390" y="80319"/>
                  </a:lnTo>
                  <a:lnTo>
                    <a:pt x="271849" y="148281"/>
                  </a:lnTo>
                  <a:lnTo>
                    <a:pt x="426308" y="210065"/>
                  </a:lnTo>
                  <a:lnTo>
                    <a:pt x="617838" y="259492"/>
                  </a:lnTo>
                  <a:lnTo>
                    <a:pt x="710514" y="265671"/>
                  </a:lnTo>
                  <a:lnTo>
                    <a:pt x="0" y="271849"/>
                  </a:lnTo>
                  <a:lnTo>
                    <a:pt x="61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B0032DC-986D-9842-B79A-E0C671F8F5D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7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bldLvl="3"/>
      <p:bldP spid="29" grpId="0" uiExpand="1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87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P-values and decisions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66510" y="1000895"/>
            <a:ext cx="10759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Hypothesis test is useful when we must make a decision. Guilty or not guilty?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But decision can be often arbitrary. E.g., How small the P-value has to be? 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highly context-dependent. 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you report your decision about rejecting (or failing to reject) the hypothesis, always provide the p-value, and also confidence interval whenever possible. 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8658A6-C91A-2844-93DA-648D6E9DAF5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386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Recent discussions about p-values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723" y="741182"/>
            <a:ext cx="6282677" cy="6116818"/>
            <a:chOff x="134723" y="741182"/>
            <a:chExt cx="6282677" cy="61168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723" y="1111560"/>
              <a:ext cx="5875428" cy="5746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321400" y="741182"/>
              <a:ext cx="6096000" cy="30777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Seravek Light" charset="0"/>
                  <a:ea typeface="Seravek Light" charset="0"/>
                  <a:cs typeface="Seravek Light" charset="0"/>
                  <a:hlinkClick r:id="rId7"/>
                </a:rPr>
                <a:t>https://www.nature.com/news/scientific-method-statistical-errors-1.14700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65756C-A4DC-EB4E-AF7C-45B55F8C3626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96000" y="186879"/>
            <a:ext cx="6096000" cy="6707548"/>
            <a:chOff x="6096000" y="186879"/>
            <a:chExt cx="6096000" cy="67075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/>
            <a:srcRect b="12868"/>
            <a:stretch/>
          </p:blipFill>
          <p:spPr>
            <a:xfrm>
              <a:off x="6417400" y="186879"/>
              <a:ext cx="5453199" cy="670754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096000" y="6335439"/>
              <a:ext cx="6096000" cy="52322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Seravek Light" charset="0"/>
                  <a:ea typeface="Seravek Light" charset="0"/>
                  <a:cs typeface="Seravek Light" charset="0"/>
                  <a:hlinkClick r:id="rId9"/>
                </a:rPr>
                <a:t>https://www.vox.com/platform/amp/science-and-health/2017/7/31/16021654/p-values-statistical-significance-redefine-0005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86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9059" y="1028885"/>
            <a:ext cx="6096000" cy="5397438"/>
            <a:chOff x="499059" y="1028885"/>
            <a:chExt cx="6096000" cy="539743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059" y="1028885"/>
              <a:ext cx="5705798" cy="4376057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99059" y="5687659"/>
              <a:ext cx="6096000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400" dirty="0">
                  <a:latin typeface="Seravek Light" charset="0"/>
                  <a:ea typeface="Seravek Light" charset="0"/>
                  <a:cs typeface="Seravek Light" charset="0"/>
                  <a:hlinkClick r:id="rId7"/>
                </a:rPr>
                <a:t>https://aeon.co/essays/it-s-time-for-science-to-abandon-the-term-statistically-significant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endParaRPr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253D63-D088-424F-9570-E3738D83D1B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BFA670-8B54-A54A-85A4-A68D16746489}"/>
              </a:ext>
            </a:extLst>
          </p:cNvPr>
          <p:cNvGrpSpPr/>
          <p:nvPr/>
        </p:nvGrpSpPr>
        <p:grpSpPr>
          <a:xfrm>
            <a:off x="5899485" y="0"/>
            <a:ext cx="5839071" cy="6858000"/>
            <a:chOff x="5899485" y="0"/>
            <a:chExt cx="583907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B27566-C236-B041-AA38-33FCE24D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0756" y="0"/>
              <a:ext cx="5257800" cy="68580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FCBD309-553C-0F47-97A6-C3802B4B39B3}"/>
                </a:ext>
              </a:extLst>
            </p:cNvPr>
            <p:cNvSpPr/>
            <p:nvPr/>
          </p:nvSpPr>
          <p:spPr>
            <a:xfrm>
              <a:off x="5899485" y="6327086"/>
              <a:ext cx="43333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highlight>
                    <a:srgbClr val="FBFFFC"/>
                  </a:highlight>
                  <a:latin typeface="Seravek Light" panose="020B0503040000020004" pitchFamily="34" charset="0"/>
                  <a:hlinkClick r:id="rId9"/>
                </a:rPr>
                <a:t>https://www.nature.com/articles/d41586-019-00857-9</a:t>
              </a:r>
              <a:endParaRPr lang="ko-KR" altLang="en-US" sz="1400" dirty="0">
                <a:highlight>
                  <a:srgbClr val="FBFFFC"/>
                </a:highlight>
                <a:latin typeface="Seravek Light" panose="020B05030400000200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2B313-6E5D-2546-B4DF-2B917D0C4B27}"/>
              </a:ext>
            </a:extLst>
          </p:cNvPr>
          <p:cNvSpPr/>
          <p:nvPr/>
        </p:nvSpPr>
        <p:spPr>
          <a:xfrm>
            <a:off x="216491" y="222608"/>
            <a:ext cx="5386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Recent discussions about p-values</a:t>
            </a:r>
          </a:p>
        </p:txBody>
      </p:sp>
    </p:spTree>
    <p:extLst>
      <p:ext uri="{BB962C8B-B14F-4D97-AF65-F5344CB8AC3E}">
        <p14:creationId xmlns:p14="http://schemas.microsoft.com/office/powerpoint/2010/main" val="31520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1237</Words>
  <Application>Microsoft Macintosh PowerPoint</Application>
  <PresentationFormat>와이드스크린</PresentationFormat>
  <Paragraphs>162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573</cp:revision>
  <dcterms:created xsi:type="dcterms:W3CDTF">2017-08-24T21:55:02Z</dcterms:created>
  <dcterms:modified xsi:type="dcterms:W3CDTF">2023-04-24T15:12:32Z</dcterms:modified>
</cp:coreProperties>
</file>